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71" r:id="rId9"/>
    <p:sldId id="291" r:id="rId10"/>
    <p:sldId id="269" r:id="rId11"/>
    <p:sldId id="270" r:id="rId12"/>
    <p:sldId id="273" r:id="rId13"/>
    <p:sldId id="292" r:id="rId14"/>
    <p:sldId id="293" r:id="rId15"/>
    <p:sldId id="294" r:id="rId16"/>
    <p:sldId id="295" r:id="rId17"/>
    <p:sldId id="274" r:id="rId18"/>
    <p:sldId id="29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4" autoAdjust="0"/>
    <p:restoredTop sz="92857" autoAdjust="0"/>
  </p:normalViewPr>
  <p:slideViewPr>
    <p:cSldViewPr snapToGrid="0">
      <p:cViewPr varScale="1">
        <p:scale>
          <a:sx n="100" d="100"/>
          <a:sy n="100" d="100"/>
        </p:scale>
        <p:origin x="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89D1-9DF7-4047-AA7F-04ADFDDA23B5}" type="datetimeFigureOut">
              <a:rPr lang="ko-KR" altLang="en-US" smtClean="0"/>
              <a:t>2022-11-28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F478A-EEB3-4C3C-B919-C0B23EA7E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8256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89D1-9DF7-4047-AA7F-04ADFDDA23B5}" type="datetimeFigureOut">
              <a:rPr lang="ko-KR" altLang="en-US" smtClean="0"/>
              <a:t>2022-11-28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F478A-EEB3-4C3C-B919-C0B23EA7E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3515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89D1-9DF7-4047-AA7F-04ADFDDA23B5}" type="datetimeFigureOut">
              <a:rPr lang="ko-KR" altLang="en-US" smtClean="0"/>
              <a:t>2022-11-28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F478A-EEB3-4C3C-B919-C0B23EA7E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2149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89D1-9DF7-4047-AA7F-04ADFDDA23B5}" type="datetimeFigureOut">
              <a:rPr lang="ko-KR" altLang="en-US" smtClean="0"/>
              <a:t>2022-11-28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F478A-EEB3-4C3C-B919-C0B23EA7E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5725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89D1-9DF7-4047-AA7F-04ADFDDA23B5}" type="datetimeFigureOut">
              <a:rPr lang="ko-KR" altLang="en-US" smtClean="0"/>
              <a:t>2022-11-28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F478A-EEB3-4C3C-B919-C0B23EA7E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883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89D1-9DF7-4047-AA7F-04ADFDDA23B5}" type="datetimeFigureOut">
              <a:rPr lang="ko-KR" altLang="en-US" smtClean="0"/>
              <a:t>2022-11-28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F478A-EEB3-4C3C-B919-C0B23EA7E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565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89D1-9DF7-4047-AA7F-04ADFDDA23B5}" type="datetimeFigureOut">
              <a:rPr lang="ko-KR" altLang="en-US" smtClean="0"/>
              <a:t>2022-11-28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F478A-EEB3-4C3C-B919-C0B23EA7E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781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89D1-9DF7-4047-AA7F-04ADFDDA23B5}" type="datetimeFigureOut">
              <a:rPr lang="ko-KR" altLang="en-US" smtClean="0"/>
              <a:t>2022-11-28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F478A-EEB3-4C3C-B919-C0B23EA7E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371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89D1-9DF7-4047-AA7F-04ADFDDA23B5}" type="datetimeFigureOut">
              <a:rPr lang="ko-KR" altLang="en-US" smtClean="0"/>
              <a:t>2022-11-28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F478A-EEB3-4C3C-B919-C0B23EA7E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7069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89D1-9DF7-4047-AA7F-04ADFDDA23B5}" type="datetimeFigureOut">
              <a:rPr lang="ko-KR" altLang="en-US" smtClean="0"/>
              <a:t>2022-11-28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F478A-EEB3-4C3C-B919-C0B23EA7E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4627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89D1-9DF7-4047-AA7F-04ADFDDA23B5}" type="datetimeFigureOut">
              <a:rPr lang="ko-KR" altLang="en-US" smtClean="0"/>
              <a:t>2022-11-28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F478A-EEB3-4C3C-B919-C0B23EA7E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972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389D1-9DF7-4047-AA7F-04ADFDDA23B5}" type="datetimeFigureOut">
              <a:rPr lang="ko-KR" altLang="en-US" smtClean="0"/>
              <a:t>2022-11-28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F478A-EEB3-4C3C-B919-C0B23EA7E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370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64029" y="1276351"/>
            <a:ext cx="10075026" cy="866775"/>
          </a:xfrm>
        </p:spPr>
        <p:txBody>
          <a:bodyPr>
            <a:normAutofit/>
          </a:bodyPr>
          <a:lstStyle/>
          <a:p>
            <a:r>
              <a:rPr lang="en-US" altLang="ko-KR" sz="5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Head up tilt test </a:t>
            </a:r>
            <a:r>
              <a:rPr lang="ko-KR" altLang="en-US" sz="5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의 적응증과 해석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3736" y="5433"/>
            <a:ext cx="955929" cy="95592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" y="5588"/>
            <a:ext cx="943697" cy="94624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006" y="2393831"/>
            <a:ext cx="5727939" cy="2863970"/>
          </a:xfrm>
          <a:prstGeom prst="rect">
            <a:avLst/>
          </a:prstGeom>
        </p:spPr>
      </p:pic>
      <p:sp>
        <p:nvSpPr>
          <p:cNvPr id="12" name="부제목 2">
            <a:extLst>
              <a:ext uri="{FF2B5EF4-FFF2-40B4-BE49-F238E27FC236}">
                <a16:creationId xmlns:a16="http://schemas.microsoft.com/office/drawing/2014/main" id="{1C89BB82-672E-4F44-B0EE-99BC244A719E}"/>
              </a:ext>
            </a:extLst>
          </p:cNvPr>
          <p:cNvSpPr txBox="1">
            <a:spLocks/>
          </p:cNvSpPr>
          <p:nvPr/>
        </p:nvSpPr>
        <p:spPr>
          <a:xfrm>
            <a:off x="2501660" y="5451861"/>
            <a:ext cx="7194790" cy="12442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5400" b="1" dirty="0">
                <a:solidFill>
                  <a:schemeClr val="accent1">
                    <a:lumMod val="50000"/>
                  </a:schemeClr>
                </a:solidFill>
              </a:rPr>
              <a:t>Chang </a:t>
            </a:r>
            <a:r>
              <a:rPr lang="en-US" altLang="ko-KR" sz="5400" b="1" dirty="0" err="1">
                <a:solidFill>
                  <a:schemeClr val="accent1">
                    <a:lumMod val="50000"/>
                  </a:schemeClr>
                </a:solidFill>
              </a:rPr>
              <a:t>Hee</a:t>
            </a:r>
            <a:r>
              <a:rPr lang="en-US" altLang="ko-KR" sz="5400" b="1" dirty="0">
                <a:solidFill>
                  <a:schemeClr val="accent1">
                    <a:lumMod val="50000"/>
                  </a:schemeClr>
                </a:solidFill>
              </a:rPr>
              <a:t> Kwon, MD</a:t>
            </a:r>
          </a:p>
          <a:p>
            <a:r>
              <a:rPr lang="en-US" altLang="ko-KR" sz="3000" b="1" dirty="0" err="1">
                <a:solidFill>
                  <a:schemeClr val="accent1">
                    <a:lumMod val="50000"/>
                  </a:schemeClr>
                </a:solidFill>
              </a:rPr>
              <a:t>Konkuk</a:t>
            </a:r>
            <a:r>
              <a:rPr lang="en-US" altLang="ko-KR" sz="3000" b="1" dirty="0">
                <a:solidFill>
                  <a:schemeClr val="accent1">
                    <a:lumMod val="50000"/>
                  </a:schemeClr>
                </a:solidFill>
              </a:rPr>
              <a:t> University Medical Center</a:t>
            </a:r>
          </a:p>
        </p:txBody>
      </p:sp>
    </p:spTree>
    <p:extLst>
      <p:ext uri="{BB962C8B-B14F-4D97-AF65-F5344CB8AC3E}">
        <p14:creationId xmlns:p14="http://schemas.microsoft.com/office/powerpoint/2010/main" val="103125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2226"/>
            <a:ext cx="10515600" cy="1244600"/>
          </a:xfrm>
        </p:spPr>
        <p:txBody>
          <a:bodyPr>
            <a:noAutofit/>
          </a:bodyPr>
          <a:lstStyle/>
          <a:p>
            <a:r>
              <a:rPr lang="en-US" altLang="ko-KR" sz="360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Postural Orthostatic Tachycardia Syndrome</a:t>
            </a:r>
            <a:endParaRPr lang="ko-KR" altLang="en-US" sz="3600" b="1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657350"/>
            <a:ext cx="10515600" cy="4667250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r="62628"/>
          <a:stretch/>
        </p:blipFill>
        <p:spPr>
          <a:xfrm>
            <a:off x="9238" y="6545263"/>
            <a:ext cx="317426" cy="28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227" y="6534572"/>
            <a:ext cx="3965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solidFill>
                  <a:schemeClr val="accent5">
                    <a:lumMod val="75000"/>
                  </a:schemeClr>
                </a:solidFill>
              </a:rPr>
              <a:t>KONKUK UNIVERSITY MEDICAL CENTER</a:t>
            </a:r>
            <a:endParaRPr lang="ko-KR" altLang="en-US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97A1764-C2D4-4B4C-9538-E5BF06748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08" y="1676400"/>
            <a:ext cx="4650491" cy="4657804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56E5B3EA-8367-4725-8977-CF52BC032449}"/>
              </a:ext>
            </a:extLst>
          </p:cNvPr>
          <p:cNvSpPr/>
          <p:nvPr/>
        </p:nvSpPr>
        <p:spPr>
          <a:xfrm>
            <a:off x="8943758" y="6581001"/>
            <a:ext cx="29120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i="1" dirty="0"/>
              <a:t>European Heart Journal (2018) 39, e43–e80</a:t>
            </a:r>
            <a:endParaRPr lang="ko-KR" altLang="en-US" sz="1200" i="1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5F88362-B169-4190-ADE3-A9FA5643B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03" y="1676400"/>
            <a:ext cx="4648200" cy="4648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A5C8A2-376F-4BD2-B68E-FB71DA253897}"/>
              </a:ext>
            </a:extLst>
          </p:cNvPr>
          <p:cNvSpPr txBox="1"/>
          <p:nvPr/>
        </p:nvSpPr>
        <p:spPr>
          <a:xfrm>
            <a:off x="971550" y="1266826"/>
            <a:ext cx="1003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u="sng" dirty="0"/>
              <a:t>POTS</a:t>
            </a:r>
            <a:r>
              <a:rPr lang="ko-KR" altLang="en-US" b="1" u="sng" dirty="0"/>
              <a:t> </a:t>
            </a:r>
            <a:r>
              <a:rPr lang="en-US" altLang="ko-KR" b="1" u="sng" dirty="0"/>
              <a:t>can</a:t>
            </a:r>
            <a:r>
              <a:rPr lang="ko-KR" altLang="en-US" b="1" u="sng" dirty="0"/>
              <a:t> </a:t>
            </a:r>
            <a:r>
              <a:rPr lang="en-US" altLang="ko-KR" b="1" u="sng" dirty="0"/>
              <a:t>only</a:t>
            </a:r>
            <a:r>
              <a:rPr lang="ko-KR" altLang="en-US" b="1" u="sng" dirty="0"/>
              <a:t> </a:t>
            </a:r>
            <a:r>
              <a:rPr lang="en-US" altLang="ko-KR" b="1" u="sng" dirty="0"/>
              <a:t>be</a:t>
            </a:r>
            <a:r>
              <a:rPr lang="ko-KR" altLang="en-US" b="1" u="sng" dirty="0"/>
              <a:t> </a:t>
            </a:r>
            <a:r>
              <a:rPr lang="en-US" altLang="ko-KR" b="1" u="sng" dirty="0"/>
              <a:t>diagnosed in the absence of OH</a:t>
            </a:r>
            <a:endParaRPr lang="ko-KR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3336868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2226"/>
            <a:ext cx="10515600" cy="1244600"/>
          </a:xfrm>
        </p:spPr>
        <p:txBody>
          <a:bodyPr/>
          <a:lstStyle/>
          <a:p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 Psychogenic </a:t>
            </a:r>
            <a:r>
              <a:rPr lang="en-US" altLang="ko-KR" b="1" dirty="0" err="1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pseudosyncope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657350"/>
            <a:ext cx="10515600" cy="4667250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r="62628"/>
          <a:stretch/>
        </p:blipFill>
        <p:spPr>
          <a:xfrm>
            <a:off x="9238" y="6545263"/>
            <a:ext cx="317426" cy="28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227" y="6534572"/>
            <a:ext cx="3965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solidFill>
                  <a:schemeClr val="accent5">
                    <a:lumMod val="75000"/>
                  </a:schemeClr>
                </a:solidFill>
              </a:rPr>
              <a:t>KONKUK UNIVERSITY MEDICAL CENTER</a:t>
            </a:r>
            <a:endParaRPr lang="ko-KR" altLang="en-US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5202344-D2E0-49AF-B67F-D1ACFB1E560E}"/>
              </a:ext>
            </a:extLst>
          </p:cNvPr>
          <p:cNvSpPr/>
          <p:nvPr/>
        </p:nvSpPr>
        <p:spPr>
          <a:xfrm>
            <a:off x="8943758" y="6581001"/>
            <a:ext cx="29120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i="1" dirty="0"/>
              <a:t>European Heart Journal (2018) 39, e43–e80</a:t>
            </a:r>
            <a:endParaRPr lang="ko-KR" altLang="en-US" sz="1200" i="1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45FF9FD-140B-4D56-B2E9-F2CB2AF3F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657350"/>
            <a:ext cx="4850280" cy="466725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8C6890B-0CCE-410D-B929-1D6A33DBA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922" y="1666875"/>
            <a:ext cx="4871172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92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2226"/>
            <a:ext cx="10515600" cy="1244600"/>
          </a:xfrm>
        </p:spPr>
        <p:txBody>
          <a:bodyPr/>
          <a:lstStyle/>
          <a:p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Case 1. F/64, c/c: recurrent syncope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657350"/>
            <a:ext cx="10515600" cy="4667250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r="62628"/>
          <a:stretch/>
        </p:blipFill>
        <p:spPr>
          <a:xfrm>
            <a:off x="9238" y="6545263"/>
            <a:ext cx="317426" cy="28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227" y="6534572"/>
            <a:ext cx="3965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solidFill>
                  <a:schemeClr val="accent5">
                    <a:lumMod val="75000"/>
                  </a:schemeClr>
                </a:solidFill>
              </a:rPr>
              <a:t>KONKUK UNIVERSITY MEDICAL CENTER</a:t>
            </a:r>
            <a:endParaRPr lang="ko-KR" altLang="en-US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9B0568B-3D26-42E9-89D8-DDD96FCF18D4}"/>
              </a:ext>
            </a:extLst>
          </p:cNvPr>
          <p:cNvSpPr/>
          <p:nvPr/>
        </p:nvSpPr>
        <p:spPr>
          <a:xfrm>
            <a:off x="10930584" y="6581001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i="1" dirty="0"/>
              <a:t># 02158696</a:t>
            </a:r>
            <a:endParaRPr lang="ko-KR" altLang="en-US" sz="1200" i="1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43AD15F-AB38-444B-BBC5-0BD148862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64" y="1632293"/>
            <a:ext cx="6102711" cy="469230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C18CFE3-90E2-4EFB-BD69-10FE7EDE3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1771" y="1657350"/>
            <a:ext cx="5414065" cy="3028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7C4F1A-4C55-4F67-B609-512007C37C93}"/>
              </a:ext>
            </a:extLst>
          </p:cNvPr>
          <p:cNvSpPr txBox="1"/>
          <p:nvPr/>
        </p:nvSpPr>
        <p:spPr>
          <a:xfrm>
            <a:off x="6677025" y="5200650"/>
            <a:ext cx="5095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accent1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☞ </a:t>
            </a:r>
            <a:r>
              <a:rPr lang="en-US" altLang="ko-KR" sz="3600" b="1" dirty="0">
                <a:solidFill>
                  <a:schemeClr val="accent1">
                    <a:lumMod val="50000"/>
                  </a:schemeClr>
                </a:solidFill>
              </a:rPr>
              <a:t>Type 1 mixed pattern</a:t>
            </a:r>
            <a:endParaRPr lang="ko-KR" alt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38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2226"/>
            <a:ext cx="10515600" cy="1244600"/>
          </a:xfrm>
        </p:spPr>
        <p:txBody>
          <a:bodyPr/>
          <a:lstStyle/>
          <a:p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Case 2. F/24, c/c: syncope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657350"/>
            <a:ext cx="10515600" cy="4667250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r="62628"/>
          <a:stretch/>
        </p:blipFill>
        <p:spPr>
          <a:xfrm>
            <a:off x="9238" y="6545263"/>
            <a:ext cx="317426" cy="28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227" y="6534572"/>
            <a:ext cx="3965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solidFill>
                  <a:schemeClr val="accent5">
                    <a:lumMod val="75000"/>
                  </a:schemeClr>
                </a:solidFill>
              </a:rPr>
              <a:t>KONKUK UNIVERSITY MEDICAL CENTER</a:t>
            </a:r>
            <a:endParaRPr lang="ko-KR" altLang="en-US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9B0568B-3D26-42E9-89D8-DDD96FCF18D4}"/>
              </a:ext>
            </a:extLst>
          </p:cNvPr>
          <p:cNvSpPr/>
          <p:nvPr/>
        </p:nvSpPr>
        <p:spPr>
          <a:xfrm>
            <a:off x="10930584" y="6581001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i="1" dirty="0"/>
              <a:t># 00940473</a:t>
            </a:r>
            <a:endParaRPr lang="ko-KR" altLang="en-US" sz="12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C4F1A-4C55-4F67-B609-512007C37C93}"/>
              </a:ext>
            </a:extLst>
          </p:cNvPr>
          <p:cNvSpPr txBox="1"/>
          <p:nvPr/>
        </p:nvSpPr>
        <p:spPr>
          <a:xfrm>
            <a:off x="4238625" y="6259031"/>
            <a:ext cx="649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accent1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☞ </a:t>
            </a:r>
            <a:r>
              <a:rPr lang="en-US" altLang="ko-KR" sz="3200" b="1" dirty="0">
                <a:solidFill>
                  <a:schemeClr val="accent1">
                    <a:lumMod val="50000"/>
                  </a:schemeClr>
                </a:solidFill>
              </a:rPr>
              <a:t>Type 2B cardioinhibitory pattern</a:t>
            </a:r>
            <a:endParaRPr lang="ko-KR" alt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7F23DA8-FABD-4F8C-8705-FD7772F0C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64" y="1615568"/>
            <a:ext cx="6007461" cy="460542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5AA4430-47AF-4D63-A644-7BA29D61F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657350"/>
            <a:ext cx="4572000" cy="267194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3987F51-4203-4962-B49E-0BF25E0208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799" y="4381670"/>
            <a:ext cx="4601083" cy="194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6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2226"/>
            <a:ext cx="10515600" cy="1244600"/>
          </a:xfrm>
        </p:spPr>
        <p:txBody>
          <a:bodyPr/>
          <a:lstStyle/>
          <a:p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Case 3. F/27, c/c: syncope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657350"/>
            <a:ext cx="10515600" cy="4667250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r="62628"/>
          <a:stretch/>
        </p:blipFill>
        <p:spPr>
          <a:xfrm>
            <a:off x="9238" y="6545263"/>
            <a:ext cx="317426" cy="28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227" y="6534572"/>
            <a:ext cx="3965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solidFill>
                  <a:schemeClr val="accent5">
                    <a:lumMod val="75000"/>
                  </a:schemeClr>
                </a:solidFill>
              </a:rPr>
              <a:t>KONKUK UNIVERSITY MEDICAL CENTER</a:t>
            </a:r>
            <a:endParaRPr lang="ko-KR" altLang="en-US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9B0568B-3D26-42E9-89D8-DDD96FCF18D4}"/>
              </a:ext>
            </a:extLst>
          </p:cNvPr>
          <p:cNvSpPr/>
          <p:nvPr/>
        </p:nvSpPr>
        <p:spPr>
          <a:xfrm>
            <a:off x="10930584" y="6581001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i="1" dirty="0"/>
              <a:t># 01992557</a:t>
            </a:r>
            <a:endParaRPr lang="ko-KR" altLang="en-US" sz="12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C4F1A-4C55-4F67-B609-512007C37C93}"/>
              </a:ext>
            </a:extLst>
          </p:cNvPr>
          <p:cNvSpPr txBox="1"/>
          <p:nvPr/>
        </p:nvSpPr>
        <p:spPr>
          <a:xfrm>
            <a:off x="4238625" y="6259031"/>
            <a:ext cx="649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accent1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☞ </a:t>
            </a:r>
            <a:r>
              <a:rPr lang="en-US" altLang="ko-KR" sz="3200" b="1" dirty="0">
                <a:solidFill>
                  <a:schemeClr val="accent1">
                    <a:lumMod val="50000"/>
                  </a:schemeClr>
                </a:solidFill>
              </a:rPr>
              <a:t>Type 2B cardioinhibitory pattern</a:t>
            </a:r>
            <a:endParaRPr lang="ko-KR" alt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5DBAEB2-E50C-44F1-9B10-F25AA4039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64" y="1981200"/>
            <a:ext cx="5769336" cy="370156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A44A808-6A35-4171-9183-1251B4D5B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074" y="1657350"/>
            <a:ext cx="5359761" cy="266531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DCB910F-3B72-4922-A1ED-F1B0917423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5074" y="4515434"/>
            <a:ext cx="5359761" cy="16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1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2226"/>
            <a:ext cx="10515600" cy="1244600"/>
          </a:xfrm>
        </p:spPr>
        <p:txBody>
          <a:bodyPr/>
          <a:lstStyle/>
          <a:p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Case 4. M/66, c/c: syncope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657350"/>
            <a:ext cx="10515600" cy="4667250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r="62628"/>
          <a:stretch/>
        </p:blipFill>
        <p:spPr>
          <a:xfrm>
            <a:off x="9238" y="6545263"/>
            <a:ext cx="317426" cy="28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227" y="6534572"/>
            <a:ext cx="3965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solidFill>
                  <a:schemeClr val="accent5">
                    <a:lumMod val="75000"/>
                  </a:schemeClr>
                </a:solidFill>
              </a:rPr>
              <a:t>KONKUK UNIVERSITY MEDICAL CENTER</a:t>
            </a:r>
            <a:endParaRPr lang="ko-KR" altLang="en-US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9B0568B-3D26-42E9-89D8-DDD96FCF18D4}"/>
              </a:ext>
            </a:extLst>
          </p:cNvPr>
          <p:cNvSpPr/>
          <p:nvPr/>
        </p:nvSpPr>
        <p:spPr>
          <a:xfrm>
            <a:off x="10930584" y="6581001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i="1" dirty="0"/>
              <a:t># 02668546</a:t>
            </a:r>
            <a:endParaRPr lang="ko-KR" altLang="en-US" sz="12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C4F1A-4C55-4F67-B609-512007C37C93}"/>
              </a:ext>
            </a:extLst>
          </p:cNvPr>
          <p:cNvSpPr txBox="1"/>
          <p:nvPr/>
        </p:nvSpPr>
        <p:spPr>
          <a:xfrm>
            <a:off x="4086225" y="5868506"/>
            <a:ext cx="649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accent1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☞ </a:t>
            </a:r>
            <a:r>
              <a:rPr lang="en-US" altLang="ko-KR" sz="3200" b="1" dirty="0">
                <a:solidFill>
                  <a:schemeClr val="accent1">
                    <a:lumMod val="50000"/>
                  </a:schemeClr>
                </a:solidFill>
              </a:rPr>
              <a:t>Type 3 vasodepressor pattern</a:t>
            </a:r>
            <a:endParaRPr lang="ko-KR" alt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08DC50C-5153-4FEC-96C4-421A07B14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64" y="1990725"/>
            <a:ext cx="5785942" cy="372320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3ECCEA4-465F-41D3-AC89-6ACF209C1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443" y="2009775"/>
            <a:ext cx="5387094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2226"/>
            <a:ext cx="10515600" cy="1244600"/>
          </a:xfrm>
        </p:spPr>
        <p:txBody>
          <a:bodyPr/>
          <a:lstStyle/>
          <a:p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Case 5. F/62, c/c: syncope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657350"/>
            <a:ext cx="10515600" cy="4667250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r="62628"/>
          <a:stretch/>
        </p:blipFill>
        <p:spPr>
          <a:xfrm>
            <a:off x="9238" y="6545263"/>
            <a:ext cx="317426" cy="28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227" y="6534572"/>
            <a:ext cx="3965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solidFill>
                  <a:schemeClr val="accent5">
                    <a:lumMod val="75000"/>
                  </a:schemeClr>
                </a:solidFill>
              </a:rPr>
              <a:t>KONKUK UNIVERSITY MEDICAL CENTER</a:t>
            </a:r>
            <a:endParaRPr lang="ko-KR" altLang="en-US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9B0568B-3D26-42E9-89D8-DDD96FCF18D4}"/>
              </a:ext>
            </a:extLst>
          </p:cNvPr>
          <p:cNvSpPr/>
          <p:nvPr/>
        </p:nvSpPr>
        <p:spPr>
          <a:xfrm>
            <a:off x="10930584" y="6581001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i="1" dirty="0"/>
              <a:t># 01620755</a:t>
            </a:r>
            <a:endParaRPr lang="ko-KR" altLang="en-US" sz="12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C4F1A-4C55-4F67-B609-512007C37C93}"/>
              </a:ext>
            </a:extLst>
          </p:cNvPr>
          <p:cNvSpPr txBox="1"/>
          <p:nvPr/>
        </p:nvSpPr>
        <p:spPr>
          <a:xfrm>
            <a:off x="6172200" y="5623804"/>
            <a:ext cx="649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accent1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☞ </a:t>
            </a:r>
            <a:r>
              <a:rPr lang="en-US" altLang="ko-KR" sz="3200" b="1" dirty="0">
                <a:solidFill>
                  <a:schemeClr val="accent1">
                    <a:lumMod val="50000"/>
                  </a:schemeClr>
                </a:solidFill>
              </a:rPr>
              <a:t>Type 3 vasodepressor pattern</a:t>
            </a:r>
            <a:endParaRPr lang="ko-KR" alt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E1F68ED-082F-40AA-A5BD-C229A1A69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65" y="1668251"/>
            <a:ext cx="5769336" cy="424794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6CAE432-F472-4CAA-B022-73D0F1CFA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8" y="1657350"/>
            <a:ext cx="5769337" cy="341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8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2226"/>
            <a:ext cx="10515600" cy="1244600"/>
          </a:xfrm>
        </p:spPr>
        <p:txBody>
          <a:bodyPr/>
          <a:lstStyle/>
          <a:p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Summary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657350"/>
            <a:ext cx="10515600" cy="4667250"/>
          </a:xfrm>
        </p:spPr>
        <p:txBody>
          <a:bodyPr/>
          <a:lstStyle/>
          <a:p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</a:rPr>
              <a:t>Indication of Head up tilt test</a:t>
            </a:r>
          </a:p>
          <a:p>
            <a:pPr lvl="1"/>
            <a:r>
              <a:rPr lang="en-US" altLang="ko-KR" dirty="0"/>
              <a:t>For patients with 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</a:rPr>
              <a:t>suspected reflex syncope, OH, POTS, or PPS</a:t>
            </a:r>
            <a:r>
              <a:rPr lang="en-US" altLang="ko-KR" dirty="0"/>
              <a:t>.</a:t>
            </a:r>
          </a:p>
          <a:p>
            <a:pPr lvl="1"/>
            <a:endParaRPr lang="en-US" altLang="ko-KR" dirty="0"/>
          </a:p>
          <a:p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</a:rPr>
              <a:t>Interpretation of Head up tilt test </a:t>
            </a:r>
          </a:p>
          <a:p>
            <a:pPr lvl="1"/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</a:rPr>
              <a:t>Positive findings </a:t>
            </a:r>
            <a:r>
              <a:rPr lang="en-US" altLang="ko-KR" dirty="0"/>
              <a:t>: systolic BP to &lt;90 mmHg is associated with symptoms of impending syncope and to &lt;60 mmHg is associated with syncope.</a:t>
            </a:r>
          </a:p>
          <a:p>
            <a:pPr lvl="1"/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</a:rPr>
              <a:t>Classification</a:t>
            </a:r>
          </a:p>
          <a:p>
            <a:pPr lvl="2"/>
            <a:r>
              <a:rPr lang="en-US" altLang="ko-KR" dirty="0"/>
              <a:t>Type 1 Mixed</a:t>
            </a:r>
          </a:p>
          <a:p>
            <a:pPr lvl="2"/>
            <a:r>
              <a:rPr lang="en-US" altLang="ko-KR" dirty="0"/>
              <a:t>Type 2A or 3B Cardioinhibitory</a:t>
            </a:r>
          </a:p>
          <a:p>
            <a:pPr lvl="2"/>
            <a:r>
              <a:rPr lang="en-US" altLang="ko-KR" dirty="0"/>
              <a:t>Type 3 Vasodepressor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r="62628"/>
          <a:stretch/>
        </p:blipFill>
        <p:spPr>
          <a:xfrm>
            <a:off x="9238" y="6545263"/>
            <a:ext cx="317426" cy="28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227" y="6534572"/>
            <a:ext cx="3965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solidFill>
                  <a:schemeClr val="accent5">
                    <a:lumMod val="75000"/>
                  </a:schemeClr>
                </a:solidFill>
              </a:rPr>
              <a:t>KONKUK UNIVERSITY MEDICAL CENTER</a:t>
            </a:r>
            <a:endParaRPr lang="ko-KR" altLang="en-US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9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657350"/>
            <a:ext cx="10515600" cy="4667250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CFFD80D-2F74-4496-85FD-196EEBD13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" y="931653"/>
            <a:ext cx="12188274" cy="592056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F775EBF-94B2-4768-9012-8016DEADEE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628"/>
          <a:stretch/>
        </p:blipFill>
        <p:spPr>
          <a:xfrm>
            <a:off x="9238" y="6545263"/>
            <a:ext cx="317426" cy="2897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B15F53-2809-4246-BEF0-FB4039D73077}"/>
              </a:ext>
            </a:extLst>
          </p:cNvPr>
          <p:cNvSpPr txBox="1"/>
          <p:nvPr/>
        </p:nvSpPr>
        <p:spPr>
          <a:xfrm>
            <a:off x="252227" y="6534572"/>
            <a:ext cx="3965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solidFill>
                  <a:schemeClr val="accent5">
                    <a:lumMod val="75000"/>
                  </a:schemeClr>
                </a:solidFill>
              </a:rPr>
              <a:t>KONKUK UNIVERSITY MEDICAL CENTER</a:t>
            </a:r>
            <a:endParaRPr lang="ko-KR" altLang="en-US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51CEA551-72F2-4848-9F91-3DB93EB7D62F}"/>
              </a:ext>
            </a:extLst>
          </p:cNvPr>
          <p:cNvSpPr txBox="1">
            <a:spLocks/>
          </p:cNvSpPr>
          <p:nvPr/>
        </p:nvSpPr>
        <p:spPr>
          <a:xfrm>
            <a:off x="838200" y="22226"/>
            <a:ext cx="10515600" cy="124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Thank you for your kind attention!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24043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2226"/>
            <a:ext cx="10515600" cy="1244600"/>
          </a:xfrm>
        </p:spPr>
        <p:txBody>
          <a:bodyPr/>
          <a:lstStyle/>
          <a:p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Head up tilt test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56246" y="1657350"/>
            <a:ext cx="4749237" cy="1425528"/>
          </a:xfrm>
        </p:spPr>
        <p:txBody>
          <a:bodyPr>
            <a:normAutofit fontScale="92500"/>
          </a:bodyPr>
          <a:lstStyle/>
          <a:p>
            <a:r>
              <a:rPr lang="en-US" altLang="ko-KR" sz="2400" dirty="0"/>
              <a:t>Tilt-table tests feature prolonged passive postural stress to determine whether patients have the autonomic substrate for vasovagal syncope.</a:t>
            </a:r>
            <a:endParaRPr lang="ko-KR" altLang="en-US" sz="24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r="62628"/>
          <a:stretch/>
        </p:blipFill>
        <p:spPr>
          <a:xfrm>
            <a:off x="9238" y="6545263"/>
            <a:ext cx="317426" cy="28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227" y="6534572"/>
            <a:ext cx="3965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solidFill>
                  <a:schemeClr val="accent5">
                    <a:lumMod val="75000"/>
                  </a:schemeClr>
                </a:solidFill>
              </a:rPr>
              <a:t>KONKUK UNIVERSITY MEDICAL CENTER</a:t>
            </a:r>
            <a:endParaRPr lang="ko-KR" altLang="en-US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466FACC-9FDF-4A11-A35F-85C81372B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246" y="3082878"/>
            <a:ext cx="4749237" cy="3241722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24862C48-00BA-4E24-B837-3F330434A426}"/>
              </a:ext>
            </a:extLst>
          </p:cNvPr>
          <p:cNvSpPr/>
          <p:nvPr/>
        </p:nvSpPr>
        <p:spPr>
          <a:xfrm>
            <a:off x="8943758" y="6581001"/>
            <a:ext cx="29120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i="1" dirty="0"/>
              <a:t>European Heart Journal (2018) 39, e43–e80</a:t>
            </a:r>
            <a:endParaRPr lang="ko-KR" altLang="en-US" sz="1200" i="1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634C05F-DD77-4E99-BC17-B9D9ECD10E07}"/>
              </a:ext>
            </a:extLst>
          </p:cNvPr>
          <p:cNvSpPr/>
          <p:nvPr/>
        </p:nvSpPr>
        <p:spPr>
          <a:xfrm>
            <a:off x="6096000" y="1231598"/>
            <a:ext cx="575983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/>
              <a:t>Method of tilt testing</a:t>
            </a:r>
          </a:p>
          <a:p>
            <a:r>
              <a:rPr lang="en-US" altLang="ko-KR" sz="1600" dirty="0"/>
              <a:t>• Patients should be </a:t>
            </a:r>
            <a:r>
              <a:rPr lang="en-US" altLang="ko-KR" sz="1600" b="1" dirty="0"/>
              <a:t>fasted for 2–4 h</a:t>
            </a:r>
            <a:r>
              <a:rPr lang="en-US" altLang="ko-KR" sz="1600" dirty="0"/>
              <a:t> before the test.</a:t>
            </a:r>
          </a:p>
          <a:p>
            <a:r>
              <a:rPr lang="en-US" altLang="ko-KR" sz="1600" dirty="0"/>
              <a:t>• Ensure a </a:t>
            </a:r>
            <a:r>
              <a:rPr lang="en-US" altLang="ko-KR" sz="1600" b="1" dirty="0"/>
              <a:t>supine pre-tilt phase </a:t>
            </a:r>
            <a:r>
              <a:rPr lang="en-US" altLang="ko-KR" sz="1600" dirty="0"/>
              <a:t>of ≥5 min when there is no</a:t>
            </a:r>
          </a:p>
          <a:p>
            <a:r>
              <a:rPr lang="en-US" altLang="ko-KR" sz="1600" dirty="0"/>
              <a:t>venous cannulation, and of </a:t>
            </a:r>
            <a:r>
              <a:rPr lang="en-US" altLang="ko-KR" sz="1600" b="1" dirty="0"/>
              <a:t>≥20 min when there is venous</a:t>
            </a:r>
          </a:p>
          <a:p>
            <a:r>
              <a:rPr lang="en-US" altLang="ko-KR" sz="1600" b="1" dirty="0"/>
              <a:t>cannulation.</a:t>
            </a:r>
          </a:p>
          <a:p>
            <a:r>
              <a:rPr lang="en-US" altLang="ko-KR" sz="1600" dirty="0"/>
              <a:t>• </a:t>
            </a:r>
            <a:r>
              <a:rPr lang="en-US" altLang="ko-KR" sz="1600" b="1" dirty="0"/>
              <a:t>Tilt angle </a:t>
            </a:r>
            <a:r>
              <a:rPr lang="en-US" altLang="ko-KR" sz="1600" dirty="0"/>
              <a:t>between </a:t>
            </a:r>
            <a:r>
              <a:rPr lang="en-US" altLang="ko-KR" sz="1600" b="1" dirty="0"/>
              <a:t>60</a:t>
            </a:r>
            <a:r>
              <a:rPr lang="en-US" altLang="ko-KR" sz="1600" b="1" baseline="30000" dirty="0"/>
              <a:t>o </a:t>
            </a:r>
            <a:r>
              <a:rPr lang="en-US" altLang="ko-KR" sz="1600" b="1" dirty="0"/>
              <a:t>and 70</a:t>
            </a:r>
            <a:r>
              <a:rPr lang="en-US" altLang="ko-KR" sz="1600" b="1" baseline="30000" dirty="0"/>
              <a:t>o</a:t>
            </a:r>
            <a:r>
              <a:rPr lang="en-US" altLang="ko-KR" sz="1600" dirty="0"/>
              <a:t>.</a:t>
            </a:r>
          </a:p>
          <a:p>
            <a:r>
              <a:rPr lang="en-US" altLang="ko-KR" sz="1600" dirty="0"/>
              <a:t>• </a:t>
            </a:r>
            <a:r>
              <a:rPr lang="en-US" altLang="ko-KR" sz="1600" b="1" dirty="0"/>
              <a:t>Passive phase </a:t>
            </a:r>
            <a:r>
              <a:rPr lang="en-US" altLang="ko-KR" sz="1600" dirty="0"/>
              <a:t>of tilt of </a:t>
            </a:r>
            <a:r>
              <a:rPr lang="en-US" altLang="ko-KR" sz="1600" b="1" dirty="0"/>
              <a:t>≥20 min </a:t>
            </a:r>
            <a:r>
              <a:rPr lang="en-US" altLang="ko-KR" sz="1600" dirty="0"/>
              <a:t>duration and a maximum of </a:t>
            </a:r>
            <a:r>
              <a:rPr lang="en-US" altLang="ko-KR" sz="1600" b="1" dirty="0"/>
              <a:t>45 min.</a:t>
            </a:r>
          </a:p>
          <a:p>
            <a:r>
              <a:rPr lang="en-US" altLang="ko-KR" sz="1600" dirty="0"/>
              <a:t>• Use either </a:t>
            </a:r>
            <a:r>
              <a:rPr lang="en-US" altLang="ko-KR" sz="1600" b="1" dirty="0"/>
              <a:t>sublingual nitroglycerin or intravenous isoproterenol </a:t>
            </a:r>
            <a:r>
              <a:rPr lang="en-US" altLang="ko-KR" sz="1600" dirty="0"/>
              <a:t>for drug provocation if the passive phase is negative. The duration of the </a:t>
            </a:r>
            <a:r>
              <a:rPr lang="en-US" altLang="ko-KR" sz="1600" b="1" dirty="0"/>
              <a:t>drug-challenge phase is 15–20 min</a:t>
            </a:r>
            <a:r>
              <a:rPr lang="en-US" altLang="ko-KR" sz="1600" dirty="0"/>
              <a:t>:</a:t>
            </a:r>
          </a:p>
          <a:p>
            <a:pPr lvl="1"/>
            <a:r>
              <a:rPr lang="en-US" altLang="ko-KR" sz="1600" dirty="0"/>
              <a:t>• </a:t>
            </a:r>
            <a:r>
              <a:rPr lang="en-US" altLang="ko-KR" sz="1600" b="1" dirty="0"/>
              <a:t>for nitroglycerin </a:t>
            </a:r>
            <a:r>
              <a:rPr lang="en-US" altLang="ko-KR" sz="1600" dirty="0"/>
              <a:t>challenge, a fixed dose of </a:t>
            </a:r>
            <a:r>
              <a:rPr lang="en-US" altLang="ko-KR" sz="1600" b="1" dirty="0"/>
              <a:t>300–400 ug sublingually</a:t>
            </a:r>
            <a:r>
              <a:rPr lang="en-US" altLang="ko-KR" sz="1600" dirty="0"/>
              <a:t> administered with the patient in the upright position;</a:t>
            </a:r>
          </a:p>
          <a:p>
            <a:pPr lvl="1"/>
            <a:r>
              <a:rPr lang="en-US" altLang="ko-KR" sz="1600" dirty="0"/>
              <a:t>• </a:t>
            </a:r>
            <a:r>
              <a:rPr lang="en-US" altLang="ko-KR" sz="1600" b="1" dirty="0"/>
              <a:t>for isoproterenol </a:t>
            </a:r>
            <a:r>
              <a:rPr lang="en-US" altLang="ko-KR" sz="1600" dirty="0"/>
              <a:t>challenge, an incremental infusion rate from </a:t>
            </a:r>
            <a:r>
              <a:rPr lang="en-US" altLang="ko-KR" sz="1600" b="1" dirty="0"/>
              <a:t>1 ug/min rising to 3 ug/min </a:t>
            </a:r>
            <a:r>
              <a:rPr lang="en-US" altLang="ko-KR" sz="1600" dirty="0"/>
              <a:t>to increase average HR by about 20–25% over baseline.</a:t>
            </a:r>
          </a:p>
          <a:p>
            <a:r>
              <a:rPr lang="en-US" altLang="ko-KR" sz="1600" dirty="0"/>
              <a:t>• The test should be continued </a:t>
            </a:r>
            <a:r>
              <a:rPr lang="en-US" altLang="ko-KR" sz="1600" b="1" dirty="0"/>
              <a:t>until complete LOC occurs or</a:t>
            </a:r>
          </a:p>
          <a:p>
            <a:r>
              <a:rPr lang="en-US" altLang="ko-KR" sz="1600" b="1" dirty="0"/>
              <a:t>completion of the protocol.</a:t>
            </a:r>
          </a:p>
          <a:p>
            <a:r>
              <a:rPr lang="en-US" altLang="ko-KR" sz="1600" dirty="0"/>
              <a:t>• Tilt tables have only one specific requirement: </a:t>
            </a:r>
            <a:r>
              <a:rPr lang="en-US" altLang="ko-KR" sz="1600" b="1" dirty="0"/>
              <a:t>the tilt-down</a:t>
            </a:r>
          </a:p>
          <a:p>
            <a:r>
              <a:rPr lang="en-US" altLang="ko-KR" sz="1600" b="1" dirty="0"/>
              <a:t>time should be short (&lt;15 s)</a:t>
            </a:r>
            <a:r>
              <a:rPr lang="en-US" altLang="ko-KR" sz="1600" dirty="0"/>
              <a:t> as longer times increase the duration of precipitated asystole.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958602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2226"/>
            <a:ext cx="10515600" cy="1244600"/>
          </a:xfrm>
        </p:spPr>
        <p:txBody>
          <a:bodyPr/>
          <a:lstStyle/>
          <a:p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Indications of head up tilt test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r="62628"/>
          <a:stretch/>
        </p:blipFill>
        <p:spPr>
          <a:xfrm>
            <a:off x="9238" y="6545263"/>
            <a:ext cx="317426" cy="28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227" y="6534572"/>
            <a:ext cx="3965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solidFill>
                  <a:schemeClr val="accent5">
                    <a:lumMod val="75000"/>
                  </a:schemeClr>
                </a:solidFill>
              </a:rPr>
              <a:t>KONKUK UNIVERSITY MEDICAL CENTER</a:t>
            </a:r>
            <a:endParaRPr lang="ko-KR" altLang="en-US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9AACEDD-43A9-4932-9670-F1EDB10B2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626" y="1940940"/>
            <a:ext cx="5969771" cy="4380695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BA8BA6BE-9526-4576-B9AF-79EAEAE0F648}"/>
              </a:ext>
            </a:extLst>
          </p:cNvPr>
          <p:cNvSpPr/>
          <p:nvPr/>
        </p:nvSpPr>
        <p:spPr>
          <a:xfrm>
            <a:off x="6104626" y="1550432"/>
            <a:ext cx="5969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/>
              <a:t>2018 ESC Guidelines for Syncope</a:t>
            </a:r>
            <a:endParaRPr lang="ko-KR" altLang="en-US" b="1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2A93CC3-41F4-45E8-94CB-EEDE69835721}"/>
              </a:ext>
            </a:extLst>
          </p:cNvPr>
          <p:cNvSpPr/>
          <p:nvPr/>
        </p:nvSpPr>
        <p:spPr>
          <a:xfrm>
            <a:off x="9361947" y="6360597"/>
            <a:ext cx="2679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i="1" dirty="0"/>
              <a:t>European Heart Journal (2018) 00, 1–69</a:t>
            </a:r>
            <a:endParaRPr lang="ko-KR" altLang="en-US" sz="1200" i="1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8CF44C9-7614-4677-8EE8-28DCF565F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56" y="1969220"/>
            <a:ext cx="5906220" cy="49317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B2260E7-3FB4-4F1B-B327-D773937433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56" y="2644805"/>
            <a:ext cx="5906219" cy="40486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5BA014D7-317B-4C4F-96DB-4E98376D15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156" y="3250633"/>
            <a:ext cx="5906219" cy="43639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A74A3407-028D-4FC5-AD93-661322130C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156" y="3839166"/>
            <a:ext cx="5906219" cy="39810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96BF0E2-C5B0-451B-88B3-6246C3BF34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156" y="4441128"/>
            <a:ext cx="5906219" cy="394545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4B3B8490-221E-4FCF-87A0-86FDBE615D34}"/>
              </a:ext>
            </a:extLst>
          </p:cNvPr>
          <p:cNvSpPr/>
          <p:nvPr/>
        </p:nvSpPr>
        <p:spPr>
          <a:xfrm>
            <a:off x="132284" y="1547559"/>
            <a:ext cx="5969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/>
              <a:t>2017 ACC/AHA/HRS Guidelines for Syncope</a:t>
            </a:r>
            <a:endParaRPr lang="ko-KR" altLang="en-US" b="1" dirty="0"/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9DF0D022-72A4-405D-B937-748C9CE2C9E8}"/>
              </a:ext>
            </a:extLst>
          </p:cNvPr>
          <p:cNvCxnSpPr/>
          <p:nvPr/>
        </p:nvCxnSpPr>
        <p:spPr>
          <a:xfrm>
            <a:off x="2251494" y="2277374"/>
            <a:ext cx="33643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7ADE10F6-681E-41B7-A834-4942223AA4E8}"/>
              </a:ext>
            </a:extLst>
          </p:cNvPr>
          <p:cNvCxnSpPr/>
          <p:nvPr/>
        </p:nvCxnSpPr>
        <p:spPr>
          <a:xfrm>
            <a:off x="8162925" y="2644805"/>
            <a:ext cx="3429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F2F8B859-4D07-455D-BCD7-B1D1102EE556}"/>
              </a:ext>
            </a:extLst>
          </p:cNvPr>
          <p:cNvCxnSpPr/>
          <p:nvPr/>
        </p:nvCxnSpPr>
        <p:spPr>
          <a:xfrm>
            <a:off x="3990975" y="2886075"/>
            <a:ext cx="40957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F8E52ECE-83FB-45A8-9F41-7C746903FFD2}"/>
              </a:ext>
            </a:extLst>
          </p:cNvPr>
          <p:cNvSpPr/>
          <p:nvPr/>
        </p:nvSpPr>
        <p:spPr>
          <a:xfrm>
            <a:off x="-66675" y="4933356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altLang="ko-KR" sz="1200" i="1" dirty="0"/>
              <a:t>J A C C V O L . 7 0 , N O . 5 , 2 0 1 7 A U G U S T 1 , 2 0 1 7 : e 3 9 – 1 1 0</a:t>
            </a:r>
            <a:endParaRPr lang="ko-KR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69790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2226"/>
            <a:ext cx="10515600" cy="1244600"/>
          </a:xfrm>
        </p:spPr>
        <p:txBody>
          <a:bodyPr>
            <a:normAutofit fontScale="90000"/>
          </a:bodyPr>
          <a:lstStyle/>
          <a:p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국내에서의 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tilt-table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test 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의 추가 적응증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657350"/>
            <a:ext cx="10515600" cy="4667250"/>
          </a:xfrm>
        </p:spPr>
        <p:txBody>
          <a:bodyPr/>
          <a:lstStyle/>
          <a:p>
            <a:r>
              <a:rPr lang="ko-KR" altLang="en-US" dirty="0"/>
              <a:t>군 입대 전 남성의 병무청 제출용</a:t>
            </a:r>
            <a:endParaRPr lang="en-US" altLang="ko-KR" dirty="0"/>
          </a:p>
          <a:p>
            <a:r>
              <a:rPr lang="ko-KR" altLang="en-US" dirty="0"/>
              <a:t>이식형 사건 기록기 삽입 전 평가 </a:t>
            </a:r>
            <a:r>
              <a:rPr lang="en-US" altLang="ko-KR" dirty="0"/>
              <a:t>(</a:t>
            </a:r>
            <a:r>
              <a:rPr lang="ko-KR" altLang="en-US" dirty="0"/>
              <a:t>보험 조건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r="62628"/>
          <a:stretch/>
        </p:blipFill>
        <p:spPr>
          <a:xfrm>
            <a:off x="9238" y="6545263"/>
            <a:ext cx="317426" cy="28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227" y="6534572"/>
            <a:ext cx="3965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solidFill>
                  <a:schemeClr val="accent5">
                    <a:lumMod val="75000"/>
                  </a:schemeClr>
                </a:solidFill>
              </a:rPr>
              <a:t>KONKUK UNIVERSITY MEDICAL CENTER</a:t>
            </a:r>
            <a:endParaRPr lang="ko-KR" altLang="en-US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33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2226"/>
            <a:ext cx="10515600" cy="1244600"/>
          </a:xfrm>
        </p:spPr>
        <p:txBody>
          <a:bodyPr/>
          <a:lstStyle/>
          <a:p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Head up tilt test 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의 해석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657350"/>
            <a:ext cx="10515600" cy="4667250"/>
          </a:xfrm>
        </p:spPr>
        <p:txBody>
          <a:bodyPr>
            <a:normAutofit/>
          </a:bodyPr>
          <a:lstStyle/>
          <a:p>
            <a:r>
              <a:rPr lang="en-US" altLang="ko-KR" dirty="0"/>
              <a:t>The vasovagal reaction lasts roughly ≤3 min before causing LOC.</a:t>
            </a:r>
          </a:p>
          <a:p>
            <a:r>
              <a:rPr lang="en-US" altLang="ko-KR" dirty="0"/>
              <a:t>A decrease in 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</a:rPr>
              <a:t>systolic BP to &lt;90 mmHg is associated with symptoms of impending syncope</a:t>
            </a:r>
            <a:r>
              <a:rPr lang="en-US" altLang="ko-KR" dirty="0"/>
              <a:t> and to 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</a:rPr>
              <a:t>&lt;60 mmHg is associated with syncope.</a:t>
            </a:r>
          </a:p>
          <a:p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r="62628"/>
          <a:stretch/>
        </p:blipFill>
        <p:spPr>
          <a:xfrm>
            <a:off x="9238" y="6545263"/>
            <a:ext cx="317426" cy="28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227" y="6534572"/>
            <a:ext cx="3965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solidFill>
                  <a:schemeClr val="accent5">
                    <a:lumMod val="75000"/>
                  </a:schemeClr>
                </a:solidFill>
              </a:rPr>
              <a:t>KONKUK UNIVERSITY MEDICAL CENTER</a:t>
            </a:r>
            <a:endParaRPr lang="ko-KR" altLang="en-US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E18ED78-55EF-4586-9875-F8390F6C00AE}"/>
              </a:ext>
            </a:extLst>
          </p:cNvPr>
          <p:cNvSpPr/>
          <p:nvPr/>
        </p:nvSpPr>
        <p:spPr>
          <a:xfrm>
            <a:off x="8943758" y="6581001"/>
            <a:ext cx="29120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i="1" dirty="0"/>
              <a:t>European Heart Journal (2018) 39, e43–e80</a:t>
            </a:r>
            <a:endParaRPr lang="ko-KR" altLang="en-US" sz="1200" i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C05B83F-143D-4392-8276-4135C74F90B2}"/>
              </a:ext>
            </a:extLst>
          </p:cNvPr>
          <p:cNvSpPr/>
          <p:nvPr/>
        </p:nvSpPr>
        <p:spPr>
          <a:xfrm>
            <a:off x="838200" y="3429000"/>
            <a:ext cx="59721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</a:rPr>
              <a:t>Normal tilt table test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800" dirty="0"/>
              <a:t>After head-up tilt, no change in BP or a slight increase of ≤10% occurs.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800" dirty="0"/>
              <a:t>HR increases by ≤10% until patients are tilted back again.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B33DC54-6784-444C-82F2-37331D442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2346" y="3429000"/>
            <a:ext cx="3375344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73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2226"/>
            <a:ext cx="10515600" cy="1244600"/>
          </a:xfrm>
        </p:spPr>
        <p:txBody>
          <a:bodyPr>
            <a:normAutofit/>
          </a:bodyPr>
          <a:lstStyle/>
          <a:p>
            <a:r>
              <a:rPr lang="en-US" altLang="ko-KR" sz="320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Classiﬁcation of positive responses to tilt testing</a:t>
            </a:r>
            <a:endParaRPr lang="ko-KR" altLang="en-US" sz="3200" b="1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r="62628"/>
          <a:stretch/>
        </p:blipFill>
        <p:spPr>
          <a:xfrm>
            <a:off x="9238" y="6545263"/>
            <a:ext cx="317426" cy="28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227" y="6534572"/>
            <a:ext cx="3965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solidFill>
                  <a:schemeClr val="accent5">
                    <a:lumMod val="75000"/>
                  </a:schemeClr>
                </a:solidFill>
              </a:rPr>
              <a:t>KONKUK UNIVERSITY MEDICAL CENTER</a:t>
            </a:r>
            <a:endParaRPr lang="ko-KR" altLang="en-US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A7B13279-C59B-4EFC-9912-ED38C99B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826"/>
            <a:ext cx="10515600" cy="4910137"/>
          </a:xfrm>
        </p:spPr>
        <p:txBody>
          <a:bodyPr>
            <a:normAutofit fontScale="92500"/>
          </a:bodyPr>
          <a:lstStyle/>
          <a:p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</a:rPr>
              <a:t>제 </a:t>
            </a: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</a:rPr>
              <a:t>혼합형 </a:t>
            </a: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</a:rPr>
              <a:t>(Type 1 Mixed)</a:t>
            </a:r>
          </a:p>
          <a:p>
            <a:pPr lvl="1"/>
            <a:r>
              <a:rPr lang="ko-KR" altLang="en-US" sz="1800" dirty="0"/>
              <a:t>실신</a:t>
            </a:r>
            <a:r>
              <a:rPr lang="en-US" altLang="ko-KR" sz="1800" dirty="0"/>
              <a:t> </a:t>
            </a:r>
            <a:r>
              <a:rPr lang="ko-KR" altLang="en-US" sz="1800" dirty="0"/>
              <a:t>유발 당시 심박수가 하강하는데</a:t>
            </a:r>
            <a:r>
              <a:rPr lang="en-US" altLang="ko-KR" sz="1800" dirty="0"/>
              <a:t>, 40</a:t>
            </a:r>
            <a:r>
              <a:rPr lang="ko-KR" altLang="en-US" sz="1800" dirty="0"/>
              <a:t>회</a:t>
            </a:r>
            <a:r>
              <a:rPr lang="en-US" altLang="ko-KR" sz="1800" dirty="0"/>
              <a:t>/</a:t>
            </a:r>
            <a:r>
              <a:rPr lang="ko-KR" altLang="en-US" sz="1800" dirty="0"/>
              <a:t>분 이하로는 감소하지 않고</a:t>
            </a:r>
            <a:r>
              <a:rPr lang="en-US" altLang="ko-KR" sz="1800" dirty="0"/>
              <a:t>, </a:t>
            </a:r>
            <a:r>
              <a:rPr lang="ko-KR" altLang="en-US" sz="1800" dirty="0"/>
              <a:t>그 이하로 감소하더라도 지속 시간은 </a:t>
            </a:r>
            <a:r>
              <a:rPr lang="en-US" altLang="ko-KR" sz="1800" dirty="0"/>
              <a:t>10</a:t>
            </a:r>
            <a:r>
              <a:rPr lang="ko-KR" altLang="en-US" sz="1800" dirty="0"/>
              <a:t>초 미만이며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무수축</a:t>
            </a:r>
            <a:r>
              <a:rPr lang="ko-KR" altLang="en-US" sz="1800" dirty="0"/>
              <a:t> </a:t>
            </a:r>
            <a:r>
              <a:rPr lang="en-US" altLang="ko-KR" sz="1800" dirty="0"/>
              <a:t>(asystole)</a:t>
            </a:r>
            <a:r>
              <a:rPr lang="ko-KR" altLang="en-US" sz="1800" dirty="0"/>
              <a:t>은</a:t>
            </a:r>
            <a:r>
              <a:rPr lang="en-US" altLang="ko-KR" sz="1800" dirty="0"/>
              <a:t> </a:t>
            </a:r>
            <a:r>
              <a:rPr lang="ko-KR" altLang="en-US" sz="1800" dirty="0"/>
              <a:t>없거나 </a:t>
            </a:r>
            <a:r>
              <a:rPr lang="en-US" altLang="ko-KR" sz="1800" dirty="0"/>
              <a:t>3</a:t>
            </a:r>
            <a:r>
              <a:rPr lang="ko-KR" altLang="en-US" sz="1800" dirty="0"/>
              <a:t>초 미만</a:t>
            </a:r>
            <a:r>
              <a:rPr lang="en-US" altLang="ko-KR" sz="1800" dirty="0"/>
              <a:t>, </a:t>
            </a:r>
            <a:r>
              <a:rPr lang="ko-KR" altLang="en-US" sz="1800" dirty="0"/>
              <a:t>혈압은 심박수가 감소되기 전에 하강</a:t>
            </a:r>
            <a:r>
              <a:rPr lang="en-US" altLang="ko-KR" sz="1800" dirty="0"/>
              <a:t>.</a:t>
            </a:r>
          </a:p>
          <a:p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</a:rPr>
              <a:t>제 </a:t>
            </a: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</a:rPr>
              <a:t>2A </a:t>
            </a:r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</a:rPr>
              <a:t>무수축을 동반하지 않는 심장억제형 </a:t>
            </a: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</a:rPr>
              <a:t>(Type 2 </a:t>
            </a:r>
            <a:r>
              <a:rPr lang="en-US" altLang="ko-KR" sz="2000" b="1" dirty="0" err="1">
                <a:solidFill>
                  <a:schemeClr val="accent1">
                    <a:lumMod val="50000"/>
                  </a:schemeClr>
                </a:solidFill>
              </a:rPr>
              <a:t>Cardioinhibition</a:t>
            </a: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</a:rPr>
              <a:t> without asystole)</a:t>
            </a:r>
          </a:p>
          <a:p>
            <a:pPr lvl="1"/>
            <a:r>
              <a:rPr lang="ko-KR" altLang="en-US" sz="1800" dirty="0"/>
              <a:t>심박수는 </a:t>
            </a:r>
            <a:r>
              <a:rPr lang="en-US" altLang="ko-KR" sz="1800" dirty="0"/>
              <a:t>10</a:t>
            </a:r>
            <a:r>
              <a:rPr lang="ko-KR" altLang="en-US" sz="1800" dirty="0"/>
              <a:t>초 이상 </a:t>
            </a:r>
            <a:r>
              <a:rPr lang="en-US" altLang="ko-KR" sz="1800" dirty="0"/>
              <a:t>40</a:t>
            </a:r>
            <a:r>
              <a:rPr lang="ko-KR" altLang="en-US" sz="1800" dirty="0"/>
              <a:t>회</a:t>
            </a:r>
            <a:r>
              <a:rPr lang="en-US" altLang="ko-KR" sz="1800" dirty="0"/>
              <a:t>/</a:t>
            </a:r>
            <a:r>
              <a:rPr lang="ko-KR" altLang="en-US" sz="1800" dirty="0"/>
              <a:t>분 이하로 하강하는데</a:t>
            </a:r>
            <a:r>
              <a:rPr lang="en-US" altLang="ko-KR" sz="1800" dirty="0"/>
              <a:t>, 3</a:t>
            </a:r>
            <a:r>
              <a:rPr lang="ko-KR" altLang="en-US" sz="1800" dirty="0"/>
              <a:t>초 이상 지속되는 무수축은 없다</a:t>
            </a:r>
            <a:r>
              <a:rPr lang="en-US" altLang="ko-KR" sz="1800" dirty="0"/>
              <a:t>. </a:t>
            </a:r>
            <a:r>
              <a:rPr lang="ko-KR" altLang="en-US" sz="1800" dirty="0"/>
              <a:t>혈압은 심박수가 감소되기 전에 하강</a:t>
            </a:r>
            <a:r>
              <a:rPr lang="en-US" altLang="ko-KR" sz="1800" dirty="0"/>
              <a:t>.</a:t>
            </a:r>
          </a:p>
          <a:p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</a:rPr>
              <a:t>제 </a:t>
            </a: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</a:rPr>
              <a:t>2B </a:t>
            </a:r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</a:rPr>
              <a:t>무수축을 동반하는 심장억제형 </a:t>
            </a: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</a:rPr>
              <a:t>(Type 2 </a:t>
            </a:r>
            <a:r>
              <a:rPr lang="en-US" altLang="ko-KR" sz="2000" b="1" dirty="0" err="1">
                <a:solidFill>
                  <a:schemeClr val="accent1">
                    <a:lumMod val="50000"/>
                  </a:schemeClr>
                </a:solidFill>
              </a:rPr>
              <a:t>Cardioinhibition</a:t>
            </a: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</a:rPr>
              <a:t> with asystole)</a:t>
            </a:r>
          </a:p>
          <a:p>
            <a:pPr lvl="1"/>
            <a:r>
              <a:rPr lang="ko-KR" altLang="en-US" sz="1800" dirty="0"/>
              <a:t>무수축이 </a:t>
            </a:r>
            <a:r>
              <a:rPr lang="en-US" altLang="ko-KR" sz="1800" dirty="0"/>
              <a:t>3</a:t>
            </a:r>
            <a:r>
              <a:rPr lang="ko-KR" altLang="en-US" sz="1800" dirty="0"/>
              <a:t>초 이상 지속됨</a:t>
            </a:r>
            <a:r>
              <a:rPr lang="en-US" altLang="ko-KR" sz="1800" dirty="0"/>
              <a:t>. </a:t>
            </a:r>
            <a:r>
              <a:rPr lang="ko-KR" altLang="en-US" sz="1800" dirty="0"/>
              <a:t>혈압은 심박수 감소와 동시에 또는 심박수가 감소되기 전에 하강</a:t>
            </a:r>
            <a:r>
              <a:rPr lang="en-US" altLang="ko-KR" sz="1800" dirty="0"/>
              <a:t>.</a:t>
            </a:r>
          </a:p>
          <a:p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</a:rPr>
              <a:t>제 </a:t>
            </a: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</a:rPr>
              <a:t>3 </a:t>
            </a:r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</a:rPr>
              <a:t>혈관억제형 </a:t>
            </a: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</a:rPr>
              <a:t>(Type 3 Vasodepressor)</a:t>
            </a:r>
          </a:p>
          <a:p>
            <a:pPr lvl="1"/>
            <a:r>
              <a:rPr lang="ko-KR" altLang="en-US" sz="1800" dirty="0"/>
              <a:t>실신 당시 심박수가 검사 중 최고치에서 </a:t>
            </a:r>
            <a:r>
              <a:rPr lang="en-US" altLang="ko-KR" sz="1800" dirty="0"/>
              <a:t>10% </a:t>
            </a:r>
            <a:r>
              <a:rPr lang="ko-KR" altLang="en-US" sz="1800" dirty="0"/>
              <a:t>이상 하강하지 않음</a:t>
            </a:r>
            <a:r>
              <a:rPr lang="en-US" altLang="ko-KR" sz="1800" dirty="0"/>
              <a:t>.</a:t>
            </a:r>
          </a:p>
          <a:p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</a:rPr>
              <a:t>예외 </a:t>
            </a: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</a:rPr>
              <a:t>심박수 변동부전 </a:t>
            </a: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</a:rPr>
              <a:t>(Exception 1. Chronotropic incompetence)</a:t>
            </a:r>
          </a:p>
          <a:p>
            <a:pPr lvl="1"/>
            <a:r>
              <a:rPr lang="ko-KR" altLang="en-US" sz="1800" dirty="0"/>
              <a:t>기립경사 검사 중 심박수 상승이 없음</a:t>
            </a:r>
            <a:r>
              <a:rPr lang="en-US" altLang="ko-KR" sz="1800" dirty="0"/>
              <a:t> (</a:t>
            </a:r>
            <a:r>
              <a:rPr lang="ko-KR" altLang="en-US" sz="1800" dirty="0"/>
              <a:t>예</a:t>
            </a:r>
            <a:r>
              <a:rPr lang="en-US" altLang="ko-KR" sz="1800" dirty="0"/>
              <a:t>, </a:t>
            </a:r>
            <a:r>
              <a:rPr lang="ko-KR" altLang="en-US" sz="1800" dirty="0"/>
              <a:t>검사 전 심박수 보다 </a:t>
            </a:r>
            <a:r>
              <a:rPr lang="en-US" altLang="ko-KR" sz="1800" dirty="0"/>
              <a:t>10% </a:t>
            </a:r>
            <a:r>
              <a:rPr lang="ko-KR" altLang="en-US" sz="1800" dirty="0"/>
              <a:t>미만의 심박수 상승</a:t>
            </a:r>
            <a:r>
              <a:rPr lang="en-US" altLang="ko-KR" sz="1800" dirty="0"/>
              <a:t>).</a:t>
            </a:r>
          </a:p>
          <a:p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</a:rPr>
              <a:t>예외 </a:t>
            </a: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</a:rPr>
              <a:t>과도한 심박수 상승 </a:t>
            </a: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</a:rPr>
              <a:t>(Exception 2. Excessive heart rate rise; Postural Orthostatic Tachycardia Syndrome or POTS)</a:t>
            </a:r>
          </a:p>
          <a:p>
            <a:pPr lvl="1"/>
            <a:r>
              <a:rPr lang="ko-KR" altLang="en-US" sz="1800" dirty="0"/>
              <a:t>기립 시작에서부터 실신 전까지 검사 기간 내내 심박수의 지속적인 과도한 상승 </a:t>
            </a:r>
            <a:r>
              <a:rPr lang="en-US" altLang="ko-KR" sz="1800" dirty="0"/>
              <a:t>(</a:t>
            </a:r>
            <a:r>
              <a:rPr lang="ko-KR" altLang="en-US" sz="1800" dirty="0"/>
              <a:t>예</a:t>
            </a:r>
            <a:r>
              <a:rPr lang="en-US" altLang="ko-KR" sz="1800" dirty="0"/>
              <a:t>, 130</a:t>
            </a:r>
            <a:r>
              <a:rPr lang="ko-KR" altLang="en-US" sz="1800" dirty="0"/>
              <a:t>회</a:t>
            </a:r>
            <a:r>
              <a:rPr lang="en-US" altLang="ko-KR" sz="1800" dirty="0"/>
              <a:t>/</a:t>
            </a:r>
            <a:r>
              <a:rPr lang="ko-KR" altLang="en-US" sz="1800" dirty="0"/>
              <a:t>분 이상</a:t>
            </a:r>
            <a:r>
              <a:rPr lang="en-US" altLang="ko-KR" sz="1800" dirty="0"/>
              <a:t>).</a:t>
            </a:r>
          </a:p>
          <a:p>
            <a:endParaRPr lang="ko-KR" altLang="en-US" sz="20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A55D9D3-92F5-46BC-BE85-EBAF41C34E17}"/>
              </a:ext>
            </a:extLst>
          </p:cNvPr>
          <p:cNvSpPr/>
          <p:nvPr/>
        </p:nvSpPr>
        <p:spPr>
          <a:xfrm>
            <a:off x="9802340" y="6580738"/>
            <a:ext cx="19809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altLang="ko-KR" sz="1200" i="1" dirty="0"/>
              <a:t>Europace (2004) 6, 467 - 537</a:t>
            </a:r>
            <a:endParaRPr lang="ko-KR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028223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2226"/>
            <a:ext cx="10515600" cy="1244600"/>
          </a:xfrm>
        </p:spPr>
        <p:txBody>
          <a:bodyPr>
            <a:normAutofit/>
          </a:bodyPr>
          <a:lstStyle/>
          <a:p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Pattern of tilt-induced reflex syncope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657350"/>
            <a:ext cx="10515600" cy="4667250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r="62628"/>
          <a:stretch/>
        </p:blipFill>
        <p:spPr>
          <a:xfrm>
            <a:off x="9238" y="6545263"/>
            <a:ext cx="317426" cy="28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227" y="6534572"/>
            <a:ext cx="3965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solidFill>
                  <a:schemeClr val="accent5">
                    <a:lumMod val="75000"/>
                  </a:schemeClr>
                </a:solidFill>
              </a:rPr>
              <a:t>KONKUK UNIVERSITY MEDICAL CENTER</a:t>
            </a:r>
            <a:endParaRPr lang="ko-KR" altLang="en-US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C48C13E-9DEC-4BF7-9324-1FB1CB16DB62}"/>
              </a:ext>
            </a:extLst>
          </p:cNvPr>
          <p:cNvSpPr/>
          <p:nvPr/>
        </p:nvSpPr>
        <p:spPr>
          <a:xfrm>
            <a:off x="8943758" y="6581001"/>
            <a:ext cx="29120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i="1" dirty="0"/>
              <a:t>European Heart Journal (2018) 39, e43–e80</a:t>
            </a:r>
            <a:endParaRPr lang="ko-KR" altLang="en-US" sz="1200" i="1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27A1412-6D73-481D-BC4D-BB2E8CFA7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63" y="1995068"/>
            <a:ext cx="3684291" cy="359218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E865431-30B2-4599-B30D-A945979DD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8213" y="1995068"/>
            <a:ext cx="3585003" cy="360748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7C1703C-11A3-4D21-B0FD-8B4DBA22D7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3738" y="2002619"/>
            <a:ext cx="3857305" cy="357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07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2226"/>
            <a:ext cx="10515600" cy="1244600"/>
          </a:xfrm>
        </p:spPr>
        <p:txBody>
          <a:bodyPr/>
          <a:lstStyle/>
          <a:p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Classical orthostatic hypotension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657350"/>
            <a:ext cx="10515600" cy="4667250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r="62628"/>
          <a:stretch/>
        </p:blipFill>
        <p:spPr>
          <a:xfrm>
            <a:off x="9238" y="6545263"/>
            <a:ext cx="317426" cy="28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227" y="6534572"/>
            <a:ext cx="3965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solidFill>
                  <a:schemeClr val="accent5">
                    <a:lumMod val="75000"/>
                  </a:schemeClr>
                </a:solidFill>
              </a:rPr>
              <a:t>KONKUK UNIVERSITY MEDICAL CENTER</a:t>
            </a:r>
            <a:endParaRPr lang="ko-KR" altLang="en-US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90CE41F-C7C9-43BE-90A8-59234AFC00F4}"/>
              </a:ext>
            </a:extLst>
          </p:cNvPr>
          <p:cNvSpPr/>
          <p:nvPr/>
        </p:nvSpPr>
        <p:spPr>
          <a:xfrm>
            <a:off x="8943758" y="6581001"/>
            <a:ext cx="29120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i="1" dirty="0"/>
              <a:t>European Heart Journal (2018) 39, e43–e80</a:t>
            </a:r>
            <a:endParaRPr lang="ko-KR" altLang="en-US" sz="1200" i="1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26BC825-0CF5-49A1-BBE3-A6650690A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1657350"/>
            <a:ext cx="4834481" cy="466725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FA6300C-BA6A-4CE7-A0FD-15C8AF5CF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872" y="1657349"/>
            <a:ext cx="4674598" cy="466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29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2226"/>
            <a:ext cx="10515600" cy="1244600"/>
          </a:xfrm>
        </p:spPr>
        <p:txBody>
          <a:bodyPr/>
          <a:lstStyle/>
          <a:p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Delayed orthostatic hypotension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657350"/>
            <a:ext cx="10515600" cy="4667250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r="62628"/>
          <a:stretch/>
        </p:blipFill>
        <p:spPr>
          <a:xfrm>
            <a:off x="9238" y="6545263"/>
            <a:ext cx="317426" cy="28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227" y="6534572"/>
            <a:ext cx="3965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solidFill>
                  <a:schemeClr val="accent5">
                    <a:lumMod val="75000"/>
                  </a:schemeClr>
                </a:solidFill>
              </a:rPr>
              <a:t>KONKUK UNIVERSITY MEDICAL CENTER</a:t>
            </a:r>
            <a:endParaRPr lang="ko-KR" altLang="en-US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90CE41F-C7C9-43BE-90A8-59234AFC00F4}"/>
              </a:ext>
            </a:extLst>
          </p:cNvPr>
          <p:cNvSpPr/>
          <p:nvPr/>
        </p:nvSpPr>
        <p:spPr>
          <a:xfrm>
            <a:off x="8943758" y="6581001"/>
            <a:ext cx="29120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i="1" dirty="0"/>
              <a:t>European Heart Journal (2018) 39, e43–e80</a:t>
            </a:r>
            <a:endParaRPr lang="ko-KR" altLang="en-US" sz="1200" i="1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5F6B321-9E3B-4AD1-B891-F27DC2B79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51" y="1657350"/>
            <a:ext cx="4719027" cy="466725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24CA08B-D580-4886-B8C3-C589D659E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7098" y="1657350"/>
            <a:ext cx="5046317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74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2586</TotalTime>
  <Words>966</Words>
  <Application>Microsoft Office PowerPoint</Application>
  <PresentationFormat>와이드스크린</PresentationFormat>
  <Paragraphs>103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4" baseType="lpstr">
      <vt:lpstr>맑은 고딕</vt:lpstr>
      <vt:lpstr>Batang</vt:lpstr>
      <vt:lpstr>Arial</vt:lpstr>
      <vt:lpstr>Calibri</vt:lpstr>
      <vt:lpstr>Calibri Light</vt:lpstr>
      <vt:lpstr>Office 테마</vt:lpstr>
      <vt:lpstr>Head up tilt test 의 적응증과 해석</vt:lpstr>
      <vt:lpstr>Head up tilt test</vt:lpstr>
      <vt:lpstr>Indications of head up tilt test</vt:lpstr>
      <vt:lpstr>국내에서의 tilt-table test 의 추가 적응증</vt:lpstr>
      <vt:lpstr>Head up tilt test 의 해석</vt:lpstr>
      <vt:lpstr>Classiﬁcation of positive responses to tilt testing</vt:lpstr>
      <vt:lpstr>Pattern of tilt-induced reflex syncope</vt:lpstr>
      <vt:lpstr>Classical orthostatic hypotension</vt:lpstr>
      <vt:lpstr>Delayed orthostatic hypotension</vt:lpstr>
      <vt:lpstr>Postural Orthostatic Tachycardia Syndrome</vt:lpstr>
      <vt:lpstr> Psychogenic pseudosyncope</vt:lpstr>
      <vt:lpstr>Case 1. F/64, c/c: recurrent syncope</vt:lpstr>
      <vt:lpstr>Case 2. F/24, c/c: syncope</vt:lpstr>
      <vt:lpstr>Case 3. F/27, c/c: syncope</vt:lpstr>
      <vt:lpstr>Case 4. M/66, c/c: syncope</vt:lpstr>
      <vt:lpstr>Case 5. F/62, c/c: syncope</vt:lpstr>
      <vt:lpstr>Summary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KUH</dc:creator>
  <cp:lastModifiedBy>KUH</cp:lastModifiedBy>
  <cp:revision>32</cp:revision>
  <dcterms:created xsi:type="dcterms:W3CDTF">2020-01-01T02:34:23Z</dcterms:created>
  <dcterms:modified xsi:type="dcterms:W3CDTF">2022-11-30T05:41:09Z</dcterms:modified>
</cp:coreProperties>
</file>